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panose="020B0604020202020204" charset="0"/>
      <p:regular r:id="rId18"/>
    </p:embeddedFont>
    <p:embeddedFont>
      <p:font typeface="Open Sans" panose="020B0604020202020204" charset="0"/>
      <p:regular r:id="rId19"/>
    </p:embeddedFont>
    <p:embeddedFont>
      <p:font typeface="Gagalin" panose="020B0604020202020204" charset="0"/>
      <p:regular r:id="rId20"/>
    </p:embeddedFont>
    <p:embeddedFont>
      <p:font typeface="League Spartan" panose="020B0604020202020204" charset="0"/>
      <p:regular r:id="rId21"/>
    </p:embeddedFont>
    <p:embeddedFont>
      <p:font typeface="TT Rounds Condensed Bold" panose="020B0604020202020204" charset="0"/>
      <p:regular r:id="rId22"/>
    </p:embeddedFont>
    <p:embeddedFont>
      <p:font typeface="Apricots" panose="020B0604020202020204" charset="0"/>
      <p:regular r:id="rId23"/>
    </p:embeddedFont>
    <p:embeddedFont>
      <p:font typeface="Roboto" panose="020B0604020202020204" charset="0"/>
      <p:regular r:id="rId24"/>
    </p:embeddedFont>
    <p:embeddedFont>
      <p:font typeface="Canva Sans" panose="020B0604020202020204" charset="0"/>
      <p:regular r:id="rId25"/>
    </p:embeddedFont>
    <p:embeddedFont>
      <p:font typeface="Shrikhand" panose="020B0604020202020204"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21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31824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80199"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11121276"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814690" y="1090940"/>
            <a:ext cx="9164121" cy="1190339"/>
          </a:xfrm>
          <a:prstGeom prst="rect">
            <a:avLst/>
          </a:prstGeom>
        </p:spPr>
        <p:txBody>
          <a:bodyPr lIns="0" tIns="0" rIns="0" bIns="0" rtlCol="0" anchor="t">
            <a:spAutoFit/>
          </a:bodyPr>
          <a:lstStyle/>
          <a:p>
            <a:pPr algn="l">
              <a:lnSpc>
                <a:spcPts val="9431"/>
              </a:lnSpc>
            </a:pPr>
            <a:r>
              <a:rPr lang="en-US" sz="7544">
                <a:solidFill>
                  <a:srgbClr val="000000"/>
                </a:solidFill>
                <a:latin typeface="Gagalin"/>
              </a:rPr>
              <a:t>THE ROLE OF YOGA</a:t>
            </a:r>
          </a:p>
        </p:txBody>
      </p:sp>
      <p:sp>
        <p:nvSpPr>
          <p:cNvPr id="7" name="TextBox 7"/>
          <p:cNvSpPr txBox="1"/>
          <p:nvPr/>
        </p:nvSpPr>
        <p:spPr>
          <a:xfrm>
            <a:off x="814690" y="2949371"/>
            <a:ext cx="9164121" cy="703222"/>
          </a:xfrm>
          <a:prstGeom prst="rect">
            <a:avLst/>
          </a:prstGeom>
        </p:spPr>
        <p:txBody>
          <a:bodyPr lIns="0" tIns="0" rIns="0" bIns="0" rtlCol="0" anchor="t">
            <a:spAutoFit/>
          </a:bodyPr>
          <a:lstStyle/>
          <a:p>
            <a:pPr algn="l">
              <a:lnSpc>
                <a:spcPts val="6057"/>
              </a:lnSpc>
            </a:pPr>
            <a:r>
              <a:rPr lang="en-US" sz="3787">
                <a:solidFill>
                  <a:srgbClr val="272525"/>
                </a:solidFill>
                <a:latin typeface="League Spartan"/>
              </a:rPr>
              <a:t>FOR HEALTHY MIND AND BODY</a:t>
            </a:r>
          </a:p>
        </p:txBody>
      </p:sp>
      <p:sp>
        <p:nvSpPr>
          <p:cNvPr id="8" name="TextBox 8"/>
          <p:cNvSpPr txBox="1"/>
          <p:nvPr/>
        </p:nvSpPr>
        <p:spPr>
          <a:xfrm>
            <a:off x="413854" y="4439658"/>
            <a:ext cx="8730146" cy="703842"/>
          </a:xfrm>
          <a:prstGeom prst="rect">
            <a:avLst/>
          </a:prstGeom>
        </p:spPr>
        <p:txBody>
          <a:bodyPr lIns="0" tIns="0" rIns="0" bIns="0" rtlCol="0" anchor="t">
            <a:spAutoFit/>
          </a:bodyPr>
          <a:lstStyle/>
          <a:p>
            <a:pPr algn="just">
              <a:lnSpc>
                <a:spcPts val="5737"/>
              </a:lnSpc>
            </a:pPr>
            <a:r>
              <a:rPr lang="en-US" sz="3587">
                <a:solidFill>
                  <a:srgbClr val="272525"/>
                </a:solidFill>
                <a:latin typeface="Arimo"/>
              </a:rPr>
              <a:t>Presented By</a:t>
            </a:r>
          </a:p>
        </p:txBody>
      </p:sp>
      <p:sp>
        <p:nvSpPr>
          <p:cNvPr id="9" name="TextBox 9"/>
          <p:cNvSpPr txBox="1"/>
          <p:nvPr/>
        </p:nvSpPr>
        <p:spPr>
          <a:xfrm>
            <a:off x="0" y="6189001"/>
            <a:ext cx="4358847" cy="4097999"/>
          </a:xfrm>
          <a:prstGeom prst="rect">
            <a:avLst/>
          </a:prstGeom>
        </p:spPr>
        <p:txBody>
          <a:bodyPr lIns="0" tIns="0" rIns="0" bIns="0" rtlCol="0" anchor="t">
            <a:spAutoFit/>
          </a:bodyPr>
          <a:lstStyle/>
          <a:p>
            <a:pPr marL="558591" lvl="1" indent="-279296" algn="just">
              <a:lnSpc>
                <a:spcPts val="4062"/>
              </a:lnSpc>
              <a:buAutoNum type="arabicPeriod"/>
            </a:pPr>
            <a:r>
              <a:rPr lang="en-US" sz="2587" spc="87">
                <a:solidFill>
                  <a:srgbClr val="000000"/>
                </a:solidFill>
                <a:latin typeface="Roboto"/>
              </a:rPr>
              <a:t>Aaradhya Kannade</a:t>
            </a:r>
          </a:p>
          <a:p>
            <a:pPr marL="558591" lvl="1" indent="-279296" algn="just">
              <a:lnSpc>
                <a:spcPts val="4062"/>
              </a:lnSpc>
              <a:buAutoNum type="arabicPeriod"/>
            </a:pPr>
            <a:r>
              <a:rPr lang="en-US" sz="2587" spc="87">
                <a:solidFill>
                  <a:srgbClr val="000000"/>
                </a:solidFill>
                <a:latin typeface="Roboto"/>
              </a:rPr>
              <a:t> Aaraf Ansari</a:t>
            </a:r>
          </a:p>
          <a:p>
            <a:pPr marL="558591" lvl="1" indent="-279296" algn="just">
              <a:lnSpc>
                <a:spcPts val="4062"/>
              </a:lnSpc>
              <a:buAutoNum type="arabicPeriod"/>
            </a:pPr>
            <a:r>
              <a:rPr lang="en-US" sz="2587" spc="87">
                <a:solidFill>
                  <a:srgbClr val="000000"/>
                </a:solidFill>
                <a:latin typeface="Roboto"/>
              </a:rPr>
              <a:t> Aaryan Kamdar</a:t>
            </a:r>
          </a:p>
          <a:p>
            <a:pPr marL="558591" lvl="1" indent="-279296" algn="just">
              <a:lnSpc>
                <a:spcPts val="4062"/>
              </a:lnSpc>
              <a:buAutoNum type="arabicPeriod"/>
            </a:pPr>
            <a:r>
              <a:rPr lang="en-US" sz="2587" spc="87">
                <a:solidFill>
                  <a:srgbClr val="000000"/>
                </a:solidFill>
                <a:latin typeface="Roboto"/>
              </a:rPr>
              <a:t> Aaryan Joshi</a:t>
            </a:r>
          </a:p>
          <a:p>
            <a:pPr marL="558591" lvl="1" indent="-279296" algn="just">
              <a:lnSpc>
                <a:spcPts val="4062"/>
              </a:lnSpc>
              <a:buAutoNum type="arabicPeriod"/>
            </a:pPr>
            <a:r>
              <a:rPr lang="en-US" sz="2587" spc="87">
                <a:solidFill>
                  <a:srgbClr val="000000"/>
                </a:solidFill>
                <a:latin typeface="Roboto"/>
              </a:rPr>
              <a:t> Aaryan Khanna</a:t>
            </a:r>
          </a:p>
          <a:p>
            <a:pPr marL="558591" lvl="1" indent="-279296" algn="just">
              <a:lnSpc>
                <a:spcPts val="4062"/>
              </a:lnSpc>
              <a:buAutoNum type="arabicPeriod"/>
            </a:pPr>
            <a:r>
              <a:rPr lang="en-US" sz="2587" spc="87">
                <a:solidFill>
                  <a:srgbClr val="000000"/>
                </a:solidFill>
                <a:latin typeface="Roboto"/>
              </a:rPr>
              <a:t> Aayush Trada</a:t>
            </a:r>
          </a:p>
          <a:p>
            <a:pPr marL="558591" lvl="1" indent="-279296" algn="just">
              <a:lnSpc>
                <a:spcPts val="4062"/>
              </a:lnSpc>
              <a:buAutoNum type="arabicPeriod"/>
            </a:pPr>
            <a:r>
              <a:rPr lang="en-US" sz="2587" spc="87">
                <a:solidFill>
                  <a:srgbClr val="000000"/>
                </a:solidFill>
                <a:latin typeface="Roboto"/>
              </a:rPr>
              <a:t> Aayushi Bhat</a:t>
            </a:r>
          </a:p>
          <a:p>
            <a:pPr marL="558591" lvl="1" indent="-279296" algn="just">
              <a:lnSpc>
                <a:spcPts val="4062"/>
              </a:lnSpc>
              <a:buAutoNum type="arabicPeriod"/>
            </a:pPr>
            <a:r>
              <a:rPr lang="en-US" sz="2587" spc="87">
                <a:solidFill>
                  <a:srgbClr val="000000"/>
                </a:solidFill>
                <a:latin typeface="Roboto"/>
              </a:rPr>
              <a:t> Adith Shetty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1028700" y="17145"/>
            <a:ext cx="15704282" cy="1620298"/>
          </a:xfrm>
          <a:prstGeom prst="rect">
            <a:avLst/>
          </a:prstGeom>
        </p:spPr>
        <p:txBody>
          <a:bodyPr lIns="0" tIns="0" rIns="0" bIns="0" rtlCol="0" anchor="t">
            <a:spAutoFit/>
          </a:bodyPr>
          <a:lstStyle/>
          <a:p>
            <a:pPr algn="ctr">
              <a:lnSpc>
                <a:spcPts val="6455"/>
              </a:lnSpc>
            </a:pPr>
            <a:r>
              <a:rPr lang="en-US" sz="5163">
                <a:solidFill>
                  <a:srgbClr val="000000"/>
                </a:solidFill>
                <a:latin typeface="Shrikhand"/>
              </a:rPr>
              <a:t>Cultivating a Balanced Life: Integrating Yoga, Gunas, and Food Choices</a:t>
            </a:r>
          </a:p>
        </p:txBody>
      </p:sp>
      <p:grpSp>
        <p:nvGrpSpPr>
          <p:cNvPr id="6" name="Group 6"/>
          <p:cNvGrpSpPr/>
          <p:nvPr/>
        </p:nvGrpSpPr>
        <p:grpSpPr>
          <a:xfrm>
            <a:off x="10541982" y="1889322"/>
            <a:ext cx="7746018" cy="8397678"/>
            <a:chOff x="0" y="0"/>
            <a:chExt cx="5857240" cy="6350000"/>
          </a:xfrm>
        </p:grpSpPr>
        <p:sp>
          <p:nvSpPr>
            <p:cNvPr id="7" name="Freeform 7"/>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3"/>
              <a:stretch>
                <a:fillRect t="-1762" b="-1640"/>
              </a:stretch>
            </a:blipFill>
          </p:spPr>
        </p:sp>
      </p:grpSp>
      <p:sp>
        <p:nvSpPr>
          <p:cNvPr id="8" name="TextBox 8"/>
          <p:cNvSpPr txBox="1"/>
          <p:nvPr/>
        </p:nvSpPr>
        <p:spPr>
          <a:xfrm>
            <a:off x="366139" y="2801317"/>
            <a:ext cx="9392384" cy="7194109"/>
          </a:xfrm>
          <a:prstGeom prst="rect">
            <a:avLst/>
          </a:prstGeom>
        </p:spPr>
        <p:txBody>
          <a:bodyPr lIns="0" tIns="0" rIns="0" bIns="0" rtlCol="0" anchor="t">
            <a:spAutoFit/>
          </a:bodyPr>
          <a:lstStyle/>
          <a:p>
            <a:pPr algn="ctr">
              <a:lnSpc>
                <a:spcPts val="6411"/>
              </a:lnSpc>
              <a:spcBef>
                <a:spcPct val="0"/>
              </a:spcBef>
            </a:pPr>
            <a:r>
              <a:rPr lang="en-US" sz="4008">
                <a:solidFill>
                  <a:srgbClr val="000000"/>
                </a:solidFill>
                <a:latin typeface="Arimo"/>
              </a:rPr>
              <a:t> Integrating Yoga, Gunas, and Food Choices" illuminates the synergy between yoga philosophy, the concept of Gunas (qualities), and dietary habits. It explores how mindful food choices aligned with the Gunas contribute to physical health and mental equilibrium, fostering a harmonious and balanced lifestyle.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0" y="0"/>
            <a:ext cx="9096375" cy="10287000"/>
          </a:xfrm>
          <a:custGeom>
            <a:avLst/>
            <a:gdLst/>
            <a:ahLst/>
            <a:cxnLst/>
            <a:rect l="l" t="t" r="r" b="b"/>
            <a:pathLst>
              <a:path w="9096375" h="10287000">
                <a:moveTo>
                  <a:pt x="0" y="0"/>
                </a:moveTo>
                <a:lnTo>
                  <a:pt x="9096375" y="0"/>
                </a:lnTo>
                <a:lnTo>
                  <a:pt x="9096375" y="10287000"/>
                </a:lnTo>
                <a:lnTo>
                  <a:pt x="0" y="10287000"/>
                </a:lnTo>
                <a:lnTo>
                  <a:pt x="0" y="0"/>
                </a:lnTo>
                <a:close/>
              </a:path>
            </a:pathLst>
          </a:custGeom>
          <a:blipFill>
            <a:blip r:embed="rId3"/>
            <a:stretch>
              <a:fillRect l="-6544" r="-6544"/>
            </a:stretch>
          </a:blipFill>
        </p:spPr>
      </p:sp>
      <p:sp>
        <p:nvSpPr>
          <p:cNvPr id="6" name="Freeform 6"/>
          <p:cNvSpPr/>
          <p:nvPr/>
        </p:nvSpPr>
        <p:spPr>
          <a:xfrm>
            <a:off x="9191625" y="0"/>
            <a:ext cx="9096375" cy="10287000"/>
          </a:xfrm>
          <a:custGeom>
            <a:avLst/>
            <a:gdLst/>
            <a:ahLst/>
            <a:cxnLst/>
            <a:rect l="l" t="t" r="r" b="b"/>
            <a:pathLst>
              <a:path w="9096375" h="10287000">
                <a:moveTo>
                  <a:pt x="0" y="0"/>
                </a:moveTo>
                <a:lnTo>
                  <a:pt x="9096375" y="0"/>
                </a:lnTo>
                <a:lnTo>
                  <a:pt x="9096375" y="10287000"/>
                </a:lnTo>
                <a:lnTo>
                  <a:pt x="0" y="10287000"/>
                </a:lnTo>
                <a:lnTo>
                  <a:pt x="0" y="0"/>
                </a:lnTo>
                <a:close/>
              </a:path>
            </a:pathLst>
          </a:custGeom>
          <a:blipFill>
            <a:blip r:embed="rId4"/>
            <a:stretch>
              <a:fillRect l="-57172" r="-12460"/>
            </a:stretch>
          </a:blipFill>
        </p:spPr>
      </p:sp>
      <p:sp>
        <p:nvSpPr>
          <p:cNvPr id="7" name="AutoShape 7"/>
          <p:cNvSpPr/>
          <p:nvPr/>
        </p:nvSpPr>
        <p:spPr>
          <a:xfrm rot="-3387270">
            <a:off x="12755783" y="3366163"/>
            <a:ext cx="13807161" cy="6890911"/>
          </a:xfrm>
          <a:prstGeom prst="rect">
            <a:avLst/>
          </a:prstGeom>
          <a:solidFill>
            <a:srgbClr val="000000"/>
          </a:solidFill>
        </p:spPr>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430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648442" y="350477"/>
            <a:ext cx="15122622" cy="2680528"/>
          </a:xfrm>
          <a:prstGeom prst="rect">
            <a:avLst/>
          </a:prstGeom>
        </p:spPr>
        <p:txBody>
          <a:bodyPr lIns="0" tIns="0" rIns="0" bIns="0" rtlCol="0" anchor="t">
            <a:spAutoFit/>
          </a:bodyPr>
          <a:lstStyle/>
          <a:p>
            <a:pPr marL="0" lvl="0" indent="0" algn="l">
              <a:lnSpc>
                <a:spcPts val="6907"/>
              </a:lnSpc>
              <a:spcBef>
                <a:spcPct val="0"/>
              </a:spcBef>
            </a:pPr>
            <a:r>
              <a:rPr lang="en-US" sz="6907" u="none">
                <a:solidFill>
                  <a:srgbClr val="000000"/>
                </a:solidFill>
                <a:latin typeface="Shrikhand"/>
              </a:rPr>
              <a:t>Waking Up with Yoga: Exploring the Significance of Brahmurta Practice</a:t>
            </a:r>
          </a:p>
        </p:txBody>
      </p:sp>
      <p:sp>
        <p:nvSpPr>
          <p:cNvPr id="6" name="TextBox 6"/>
          <p:cNvSpPr txBox="1"/>
          <p:nvPr/>
        </p:nvSpPr>
        <p:spPr>
          <a:xfrm>
            <a:off x="313845" y="3407283"/>
            <a:ext cx="10786097" cy="6370441"/>
          </a:xfrm>
          <a:prstGeom prst="rect">
            <a:avLst/>
          </a:prstGeom>
        </p:spPr>
        <p:txBody>
          <a:bodyPr lIns="0" tIns="0" rIns="0" bIns="0" rtlCol="0" anchor="t">
            <a:spAutoFit/>
          </a:bodyPr>
          <a:lstStyle/>
          <a:p>
            <a:pPr marL="0" lvl="0" indent="0" algn="l">
              <a:lnSpc>
                <a:spcPts val="6299"/>
              </a:lnSpc>
              <a:spcBef>
                <a:spcPct val="0"/>
              </a:spcBef>
            </a:pPr>
            <a:r>
              <a:rPr lang="en-US" sz="4499" u="none">
                <a:solidFill>
                  <a:srgbClr val="000000"/>
                </a:solidFill>
                <a:latin typeface="Arimo"/>
              </a:rPr>
              <a:t>Exploring the Significance of Brahmurta Practice" delves into the ancient tradition of Brahmurta, the auspicious time before sunrise. It highlights the importance of starting the day with yoga and meditation during this sacred period, fostering mental clarity, spiritual growth, and overall well-being.</a:t>
            </a:r>
          </a:p>
        </p:txBody>
      </p:sp>
      <p:grpSp>
        <p:nvGrpSpPr>
          <p:cNvPr id="7" name="Group 7"/>
          <p:cNvGrpSpPr/>
          <p:nvPr/>
        </p:nvGrpSpPr>
        <p:grpSpPr>
          <a:xfrm>
            <a:off x="11513393" y="1028700"/>
            <a:ext cx="5745907" cy="8229600"/>
            <a:chOff x="0" y="0"/>
            <a:chExt cx="4433570" cy="6350000"/>
          </a:xfrm>
        </p:grpSpPr>
        <p:sp>
          <p:nvSpPr>
            <p:cNvPr id="8" name="Freeform 8" descr="preencoded.png"/>
            <p:cNvSpPr/>
            <p:nvPr/>
          </p:nvSpPr>
          <p:spPr>
            <a:xfrm>
              <a:off x="0" y="0"/>
              <a:ext cx="4433570" cy="6350000"/>
            </a:xfrm>
            <a:custGeom>
              <a:avLst/>
              <a:gdLst/>
              <a:ahLst/>
              <a:cxnLst/>
              <a:rect l="l" t="t" r="r" b="b"/>
              <a:pathLst>
                <a:path w="4433570" h="6350000">
                  <a:moveTo>
                    <a:pt x="4433570" y="0"/>
                  </a:moveTo>
                  <a:lnTo>
                    <a:pt x="4433570" y="6350000"/>
                  </a:lnTo>
                  <a:lnTo>
                    <a:pt x="0" y="6350000"/>
                  </a:lnTo>
                  <a:lnTo>
                    <a:pt x="0" y="4433570"/>
                  </a:lnTo>
                  <a:cubicBezTo>
                    <a:pt x="0" y="1985010"/>
                    <a:pt x="1985010" y="0"/>
                    <a:pt x="4433570" y="0"/>
                  </a:cubicBezTo>
                  <a:close/>
                </a:path>
              </a:pathLst>
            </a:custGeom>
            <a:blipFill>
              <a:blip r:embed="rId3"/>
              <a:stretch>
                <a:fillRect l="-51966" r="-44492"/>
              </a:stretch>
            </a:blipFill>
          </p:spPr>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9381"/>
            <a:chOff x="0" y="0"/>
            <a:chExt cx="24384000" cy="13719175"/>
          </a:xfrm>
        </p:grpSpPr>
        <p:sp>
          <p:nvSpPr>
            <p:cNvPr id="4" name="Freeform 4"/>
            <p:cNvSpPr/>
            <p:nvPr/>
          </p:nvSpPr>
          <p:spPr>
            <a:xfrm>
              <a:off x="0" y="0"/>
              <a:ext cx="24384000" cy="13719175"/>
            </a:xfrm>
            <a:custGeom>
              <a:avLst/>
              <a:gdLst/>
              <a:ahLst/>
              <a:cxnLst/>
              <a:rect l="l" t="t" r="r" b="b"/>
              <a:pathLst>
                <a:path w="24384000" h="13719175">
                  <a:moveTo>
                    <a:pt x="0" y="0"/>
                  </a:moveTo>
                  <a:lnTo>
                    <a:pt x="24384000" y="0"/>
                  </a:lnTo>
                  <a:lnTo>
                    <a:pt x="24384000" y="13719175"/>
                  </a:lnTo>
                  <a:lnTo>
                    <a:pt x="0" y="13719175"/>
                  </a:lnTo>
                  <a:close/>
                </a:path>
              </a:pathLst>
            </a:custGeom>
            <a:solidFill>
              <a:srgbClr val="FFFFFF">
                <a:alpha val="74902"/>
              </a:srgbClr>
            </a:solidFill>
          </p:spPr>
        </p:sp>
      </p:grpSp>
      <p:sp>
        <p:nvSpPr>
          <p:cNvPr id="5" name="Freeform 5"/>
          <p:cNvSpPr/>
          <p:nvPr/>
        </p:nvSpPr>
        <p:spPr>
          <a:xfrm>
            <a:off x="3686587" y="2373889"/>
            <a:ext cx="8124193" cy="5539223"/>
          </a:xfrm>
          <a:custGeom>
            <a:avLst/>
            <a:gdLst/>
            <a:ahLst/>
            <a:cxnLst/>
            <a:rect l="l" t="t" r="r" b="b"/>
            <a:pathLst>
              <a:path w="8124193" h="5539223">
                <a:moveTo>
                  <a:pt x="0" y="0"/>
                </a:moveTo>
                <a:lnTo>
                  <a:pt x="8124193" y="0"/>
                </a:lnTo>
                <a:lnTo>
                  <a:pt x="8124193" y="5539222"/>
                </a:lnTo>
                <a:lnTo>
                  <a:pt x="0" y="5539222"/>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1028700" y="4067464"/>
            <a:ext cx="6632648" cy="5935075"/>
          </a:xfrm>
          <a:custGeom>
            <a:avLst/>
            <a:gdLst/>
            <a:ahLst/>
            <a:cxnLst/>
            <a:rect l="l" t="t" r="r" b="b"/>
            <a:pathLst>
              <a:path w="6632648" h="5935075">
                <a:moveTo>
                  <a:pt x="0" y="0"/>
                </a:moveTo>
                <a:lnTo>
                  <a:pt x="6632648" y="0"/>
                </a:lnTo>
                <a:lnTo>
                  <a:pt x="6632648" y="5935075"/>
                </a:lnTo>
                <a:lnTo>
                  <a:pt x="0" y="5935075"/>
                </a:lnTo>
                <a:lnTo>
                  <a:pt x="0" y="0"/>
                </a:lnTo>
                <a:close/>
              </a:path>
            </a:pathLst>
          </a:custGeom>
          <a:blipFill>
            <a:blip r:embed="rId3"/>
            <a:stretch>
              <a:fillRect r="-1413"/>
            </a:stretch>
          </a:blipFill>
        </p:spPr>
      </p:sp>
      <p:sp>
        <p:nvSpPr>
          <p:cNvPr id="6" name="TextBox 6"/>
          <p:cNvSpPr txBox="1"/>
          <p:nvPr/>
        </p:nvSpPr>
        <p:spPr>
          <a:xfrm>
            <a:off x="0" y="85725"/>
            <a:ext cx="8115300" cy="3080941"/>
          </a:xfrm>
          <a:prstGeom prst="rect">
            <a:avLst/>
          </a:prstGeom>
        </p:spPr>
        <p:txBody>
          <a:bodyPr lIns="0" tIns="0" rIns="0" bIns="0" rtlCol="0" anchor="t">
            <a:spAutoFit/>
          </a:bodyPr>
          <a:lstStyle/>
          <a:p>
            <a:pPr marL="0" lvl="0" indent="0" algn="ctr">
              <a:lnSpc>
                <a:spcPts val="6073"/>
              </a:lnSpc>
            </a:pPr>
            <a:r>
              <a:rPr lang="en-US" sz="5839">
                <a:solidFill>
                  <a:srgbClr val="000000"/>
                </a:solidFill>
                <a:latin typeface="Shrikhand"/>
              </a:rPr>
              <a:t>Building a Sustainable Yoga Routine: Tips and Survey Findings</a:t>
            </a:r>
          </a:p>
        </p:txBody>
      </p:sp>
      <p:sp>
        <p:nvSpPr>
          <p:cNvPr id="7" name="TextBox 7"/>
          <p:cNvSpPr txBox="1"/>
          <p:nvPr/>
        </p:nvSpPr>
        <p:spPr>
          <a:xfrm>
            <a:off x="9144000" y="923925"/>
            <a:ext cx="7855283" cy="8811460"/>
          </a:xfrm>
          <a:prstGeom prst="rect">
            <a:avLst/>
          </a:prstGeom>
        </p:spPr>
        <p:txBody>
          <a:bodyPr lIns="0" tIns="0" rIns="0" bIns="0" rtlCol="0" anchor="t">
            <a:spAutoFit/>
          </a:bodyPr>
          <a:lstStyle/>
          <a:p>
            <a:pPr marL="0" lvl="0" indent="0" algn="l">
              <a:lnSpc>
                <a:spcPts val="6375"/>
              </a:lnSpc>
            </a:pPr>
            <a:r>
              <a:rPr lang="en-US" sz="4553">
                <a:solidFill>
                  <a:srgbClr val="000000"/>
                </a:solidFill>
                <a:latin typeface="Arimo"/>
              </a:rPr>
              <a:t>Tips and Survey Findings" offers practical insights into creating a consistent and effective yoga practice. It presents survey findings on common challenges and preferences, accompanied by actionable tips for maintaining motivation, overcoming obstacles, and integrating yoga into daily life sustainably.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2412" y="2381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pic>
        <p:nvPicPr>
          <p:cNvPr id="1026" name="Picture 2" descr="https://lh7-us.googleusercontent.com/RAUYRXfXWUYzCd878TKr9QVDtjGeYdDDVHnI4-KeeozWm-uwDPA11DJkpBuM_Yw_pgGSDdbW3dRhlQPnddhBEoD9MyedlZBYc-XHi3BD79IADpsg8ycK4sjaTNHj2RNVOBpJtPW8vlRtfSYnTgp05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71" y="-453277"/>
            <a:ext cx="6483924"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7-us.googleusercontent.com/i3QUPe89nlr8JTgchmRr_G94kTKZLoDGplZoRWRoePv05rNm1Pg3m434VSFFu-iWPHnLvKR8Bs9YS7zWd4eOd0YKKQeOAe98W8JD4QN0uXn1BbxMuWKohbk67j0gvsZ-3fjPbfRfa8iCROG_DM_2iS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6141243"/>
            <a:ext cx="4210050" cy="27717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https://lh7-us.googleusercontent.com/6hUGTvt6rpv41Bozt3VCObSKJiucb4a6gPL6GlReYoXhYHjcYjXseDemtmynTfcv00JbWRdWLi7PgNitNn1y6SRvvUAQb5PiKqNUwUs7-XctGy5wTQP2zsleOQS4uqa0banUhEcnSaCZcpIwbG4SnZ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4215" y="-310892"/>
            <a:ext cx="5974174"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lh7-us.googleusercontent.com/MeOZ5HJSZAGhEU7JxEiwHmawjlNVE0_2ibT3uWeMkX762BUrypniWvl-1ZKH4dfJITTwXgxJzHvsEJCNuY2PGIy-C21AMYpFhYj_nLwTQ-I18M8XyUxNHeW_7Qb3oCyRst2YBb0vhqE_M8jzPEwfDQ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9849" y="6141243"/>
            <a:ext cx="5876925" cy="31813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lh7-us.googleusercontent.com/d8nutphGEw2ehjVx6R8Gqzw1Zb1FrJ3Qqr3F-pGJ4ZtVJu69tMKKJkZJeSFOoGvSUYbIPA-ldPU__ma8fqsQpoohbqfRiW4ekAmAPtTtWGyDb0IQhL3m4p_-7FlF0YNDnFgQUimcbUUVACG41v8G8q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4787" y="2813308"/>
            <a:ext cx="5962650" cy="3457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103577" y="156922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sp>
          <p:nvSpPr>
            <p:cNvPr id="5" name="TextBox 5"/>
            <p:cNvSpPr txBox="1"/>
            <p:nvPr/>
          </p:nvSpPr>
          <p:spPr>
            <a:xfrm>
              <a:off x="0" y="0"/>
              <a:ext cx="24384000" cy="13716000"/>
            </a:xfrm>
            <a:prstGeom prst="rect">
              <a:avLst/>
            </a:prstGeom>
          </p:spPr>
          <p:txBody>
            <a:bodyPr lIns="50800" tIns="50800" rIns="50800" bIns="50800" rtlCol="0" anchor="t"/>
            <a:lstStyle/>
            <a:p>
              <a:pPr algn="ctr">
                <a:lnSpc>
                  <a:spcPts val="2699"/>
                </a:lnSpc>
              </a:pPr>
              <a:r>
                <a:rPr lang="en-US" sz="2249" spc="21">
                  <a:solidFill>
                    <a:srgbClr val="262626"/>
                  </a:solidFill>
                  <a:latin typeface="TT Rounds Condensed Bold"/>
                </a:rPr>
                <a:t>.</a:t>
              </a:r>
            </a:p>
          </p:txBody>
        </p:sp>
      </p:grpSp>
      <p:sp>
        <p:nvSpPr>
          <p:cNvPr id="6" name="TextBox 6"/>
          <p:cNvSpPr txBox="1"/>
          <p:nvPr/>
        </p:nvSpPr>
        <p:spPr>
          <a:xfrm>
            <a:off x="4014080" y="4191336"/>
            <a:ext cx="12588773" cy="1536095"/>
          </a:xfrm>
          <a:prstGeom prst="rect">
            <a:avLst/>
          </a:prstGeom>
        </p:spPr>
        <p:txBody>
          <a:bodyPr lIns="0" tIns="0" rIns="0" bIns="0" rtlCol="0" anchor="t">
            <a:spAutoFit/>
          </a:bodyPr>
          <a:lstStyle/>
          <a:p>
            <a:pPr algn="l">
              <a:lnSpc>
                <a:spcPts val="10101"/>
              </a:lnSpc>
            </a:pPr>
            <a:r>
              <a:rPr lang="en-US" sz="14779">
                <a:solidFill>
                  <a:srgbClr val="000000"/>
                </a:solidFill>
                <a:latin typeface="Apricots"/>
              </a:rPr>
              <a:t>Thank You.</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210261"/>
            <a:ext cx="9295852" cy="10707522"/>
            <a:chOff x="0" y="0"/>
            <a:chExt cx="3144523" cy="3622051"/>
          </a:xfrm>
        </p:grpSpPr>
        <p:sp>
          <p:nvSpPr>
            <p:cNvPr id="7" name="Freeform 7"/>
            <p:cNvSpPr/>
            <p:nvPr/>
          </p:nvSpPr>
          <p:spPr>
            <a:xfrm>
              <a:off x="0" y="0"/>
              <a:ext cx="3144523" cy="3622051"/>
            </a:xfrm>
            <a:custGeom>
              <a:avLst/>
              <a:gdLst/>
              <a:ahLst/>
              <a:cxnLst/>
              <a:rect l="l" t="t" r="r" b="b"/>
              <a:pathLst>
                <a:path w="3144523" h="3622051">
                  <a:moveTo>
                    <a:pt x="0" y="0"/>
                  </a:moveTo>
                  <a:lnTo>
                    <a:pt x="3144523" y="0"/>
                  </a:lnTo>
                  <a:lnTo>
                    <a:pt x="3144523" y="3622051"/>
                  </a:lnTo>
                  <a:lnTo>
                    <a:pt x="0" y="3622051"/>
                  </a:lnTo>
                  <a:close/>
                </a:path>
              </a:pathLst>
            </a:custGeom>
            <a:solidFill>
              <a:srgbClr val="000000"/>
            </a:solidFill>
          </p:spPr>
        </p:sp>
      </p:grpSp>
      <p:sp>
        <p:nvSpPr>
          <p:cNvPr id="8" name="TextBox 8"/>
          <p:cNvSpPr txBox="1"/>
          <p:nvPr/>
        </p:nvSpPr>
        <p:spPr>
          <a:xfrm>
            <a:off x="722128" y="486261"/>
            <a:ext cx="7547893" cy="3452544"/>
          </a:xfrm>
          <a:prstGeom prst="rect">
            <a:avLst/>
          </a:prstGeom>
        </p:spPr>
        <p:txBody>
          <a:bodyPr lIns="0" tIns="0" rIns="0" bIns="0" rtlCol="0" anchor="t">
            <a:spAutoFit/>
          </a:bodyPr>
          <a:lstStyle/>
          <a:p>
            <a:pPr marL="0" lvl="0" indent="0" algn="ctr">
              <a:lnSpc>
                <a:spcPts val="5527"/>
              </a:lnSpc>
              <a:spcBef>
                <a:spcPct val="0"/>
              </a:spcBef>
            </a:pPr>
            <a:r>
              <a:rPr lang="en-US" sz="3948">
                <a:solidFill>
                  <a:srgbClr val="FFFFFF"/>
                </a:solidFill>
                <a:latin typeface="Shrikhand"/>
              </a:rPr>
              <a:t>Deciphering the Yoga Sutras: A Deep Dive into "Yogas Chitta Vritti Nirodha" and "Yogah Karmasu Kaushalam"</a:t>
            </a:r>
          </a:p>
        </p:txBody>
      </p:sp>
      <p:sp>
        <p:nvSpPr>
          <p:cNvPr id="9" name="Freeform 9"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4"/>
            <a:stretch>
              <a:fillRect l="-4963" r="-7536"/>
            </a:stretch>
          </a:blipFill>
        </p:spPr>
      </p:sp>
      <p:sp>
        <p:nvSpPr>
          <p:cNvPr id="10" name="TextBox 10"/>
          <p:cNvSpPr txBox="1"/>
          <p:nvPr/>
        </p:nvSpPr>
        <p:spPr>
          <a:xfrm>
            <a:off x="1514824" y="4066099"/>
            <a:ext cx="5790661" cy="5843682"/>
          </a:xfrm>
          <a:prstGeom prst="rect">
            <a:avLst/>
          </a:prstGeom>
        </p:spPr>
        <p:txBody>
          <a:bodyPr lIns="0" tIns="0" rIns="0" bIns="0" rtlCol="0" anchor="t">
            <a:spAutoFit/>
          </a:bodyPr>
          <a:lstStyle/>
          <a:p>
            <a:pPr algn="ctr">
              <a:lnSpc>
                <a:spcPts val="4640"/>
              </a:lnSpc>
            </a:pPr>
            <a:endParaRPr/>
          </a:p>
          <a:p>
            <a:pPr algn="ctr">
              <a:lnSpc>
                <a:spcPts val="4641"/>
              </a:lnSpc>
              <a:spcBef>
                <a:spcPct val="0"/>
              </a:spcBef>
            </a:pPr>
            <a:r>
              <a:rPr lang="en-US" sz="2901">
                <a:solidFill>
                  <a:srgbClr val="FFFFFF"/>
                </a:solidFill>
                <a:latin typeface="Open Sans"/>
              </a:rPr>
              <a:t>Deciphering the Yoga Sutras reveals key concepts: "Yogas Chitta Vritti Nirodha" focuses on calming the mind, and "Yogah Karmasu Kaushalam" emphasizes skilled action. These sutras guide yoga practitioners to find peace within and perform actions mindfully.</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0991"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grpSp>
        <p:nvGrpSpPr>
          <p:cNvPr id="5" name="Group 5"/>
          <p:cNvGrpSpPr/>
          <p:nvPr/>
        </p:nvGrpSpPr>
        <p:grpSpPr>
          <a:xfrm>
            <a:off x="10282959" y="3007491"/>
            <a:ext cx="6250809" cy="6250809"/>
            <a:chOff x="0" y="0"/>
            <a:chExt cx="12700000" cy="12700000"/>
          </a:xfrm>
        </p:grpSpPr>
        <p:sp>
          <p:nvSpPr>
            <p:cNvPr id="6" name="Freeform 6"/>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15952" r="-5869"/>
              </a:stretch>
            </a:blipFill>
          </p:spPr>
        </p:sp>
      </p:grpSp>
      <p:sp>
        <p:nvSpPr>
          <p:cNvPr id="7" name="TextBox 7"/>
          <p:cNvSpPr txBox="1"/>
          <p:nvPr/>
        </p:nvSpPr>
        <p:spPr>
          <a:xfrm>
            <a:off x="1318836" y="3221321"/>
            <a:ext cx="8964122" cy="6036979"/>
          </a:xfrm>
          <a:prstGeom prst="rect">
            <a:avLst/>
          </a:prstGeom>
        </p:spPr>
        <p:txBody>
          <a:bodyPr lIns="0" tIns="0" rIns="0" bIns="0" rtlCol="0" anchor="t">
            <a:spAutoFit/>
          </a:bodyPr>
          <a:lstStyle/>
          <a:p>
            <a:pPr algn="ctr">
              <a:lnSpc>
                <a:spcPts val="6055"/>
              </a:lnSpc>
              <a:spcBef>
                <a:spcPct val="0"/>
              </a:spcBef>
            </a:pPr>
            <a:r>
              <a:rPr lang="en-US" sz="3786">
                <a:solidFill>
                  <a:srgbClr val="000000"/>
                </a:solidFill>
                <a:latin typeface="Arimo"/>
              </a:rPr>
              <a:t>Unveiling Yoga as a Way of Life" explores yoga beyond physical exercise. It reveals yoga as a holistic lifestyle encompassing mental, physical, and spiritual aspects. This journey delves into the deeper meaning of yoga, bridging the gap between practice and philosophy for a fulfilling life.</a:t>
            </a:r>
          </a:p>
        </p:txBody>
      </p:sp>
      <p:sp>
        <p:nvSpPr>
          <p:cNvPr id="8" name="TextBox 8"/>
          <p:cNvSpPr txBox="1"/>
          <p:nvPr/>
        </p:nvSpPr>
        <p:spPr>
          <a:xfrm>
            <a:off x="4321556" y="778574"/>
            <a:ext cx="11922805" cy="1692500"/>
          </a:xfrm>
          <a:prstGeom prst="rect">
            <a:avLst/>
          </a:prstGeom>
        </p:spPr>
        <p:txBody>
          <a:bodyPr lIns="0" tIns="0" rIns="0" bIns="0" rtlCol="0" anchor="t">
            <a:spAutoFit/>
          </a:bodyPr>
          <a:lstStyle/>
          <a:p>
            <a:pPr algn="ctr">
              <a:lnSpc>
                <a:spcPts val="6787"/>
              </a:lnSpc>
            </a:pPr>
            <a:r>
              <a:rPr lang="en-US" sz="5387">
                <a:solidFill>
                  <a:srgbClr val="000000"/>
                </a:solidFill>
                <a:latin typeface="Shrikhand"/>
              </a:rPr>
              <a:t>From Practice to Philosophy: Unveiling Yoga as a Way of Life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0" y="0"/>
            <a:ext cx="9096375" cy="10287000"/>
          </a:xfrm>
          <a:custGeom>
            <a:avLst/>
            <a:gdLst/>
            <a:ahLst/>
            <a:cxnLst/>
            <a:rect l="l" t="t" r="r" b="b"/>
            <a:pathLst>
              <a:path w="9096375" h="10287000">
                <a:moveTo>
                  <a:pt x="0" y="0"/>
                </a:moveTo>
                <a:lnTo>
                  <a:pt x="9096375" y="0"/>
                </a:lnTo>
                <a:lnTo>
                  <a:pt x="9096375" y="10287000"/>
                </a:lnTo>
                <a:lnTo>
                  <a:pt x="0" y="10287000"/>
                </a:lnTo>
                <a:lnTo>
                  <a:pt x="0" y="0"/>
                </a:lnTo>
                <a:close/>
              </a:path>
            </a:pathLst>
          </a:custGeom>
          <a:blipFill>
            <a:blip r:embed="rId3"/>
            <a:stretch>
              <a:fillRect l="-6785" r="-6303"/>
            </a:stretch>
          </a:blipFill>
        </p:spPr>
      </p:sp>
      <p:sp>
        <p:nvSpPr>
          <p:cNvPr id="6" name="Freeform 6"/>
          <p:cNvSpPr/>
          <p:nvPr/>
        </p:nvSpPr>
        <p:spPr>
          <a:xfrm>
            <a:off x="9191625" y="0"/>
            <a:ext cx="9096375" cy="5095875"/>
          </a:xfrm>
          <a:custGeom>
            <a:avLst/>
            <a:gdLst/>
            <a:ahLst/>
            <a:cxnLst/>
            <a:rect l="l" t="t" r="r" b="b"/>
            <a:pathLst>
              <a:path w="9096375" h="5095875">
                <a:moveTo>
                  <a:pt x="0" y="0"/>
                </a:moveTo>
                <a:lnTo>
                  <a:pt x="9096375" y="0"/>
                </a:lnTo>
                <a:lnTo>
                  <a:pt x="9096375" y="5095875"/>
                </a:lnTo>
                <a:lnTo>
                  <a:pt x="0" y="5095875"/>
                </a:lnTo>
                <a:lnTo>
                  <a:pt x="0" y="0"/>
                </a:lnTo>
                <a:close/>
              </a:path>
            </a:pathLst>
          </a:custGeom>
          <a:blipFill>
            <a:blip r:embed="rId4"/>
            <a:stretch>
              <a:fillRect t="-17784" b="-779"/>
            </a:stretch>
          </a:blipFill>
        </p:spPr>
      </p:sp>
      <p:sp>
        <p:nvSpPr>
          <p:cNvPr id="7" name="Freeform 7" descr="preencoded.png"/>
          <p:cNvSpPr/>
          <p:nvPr/>
        </p:nvSpPr>
        <p:spPr>
          <a:xfrm>
            <a:off x="9191625" y="5191125"/>
            <a:ext cx="9096375" cy="5095875"/>
          </a:xfrm>
          <a:custGeom>
            <a:avLst/>
            <a:gdLst/>
            <a:ahLst/>
            <a:cxnLst/>
            <a:rect l="l" t="t" r="r" b="b"/>
            <a:pathLst>
              <a:path w="9096375" h="5095875">
                <a:moveTo>
                  <a:pt x="0" y="0"/>
                </a:moveTo>
                <a:lnTo>
                  <a:pt x="9096375" y="0"/>
                </a:lnTo>
                <a:lnTo>
                  <a:pt x="9096375" y="5095875"/>
                </a:lnTo>
                <a:lnTo>
                  <a:pt x="0" y="5095875"/>
                </a:lnTo>
                <a:lnTo>
                  <a:pt x="0" y="0"/>
                </a:lnTo>
                <a:close/>
              </a:path>
            </a:pathLst>
          </a:custGeom>
          <a:blipFill>
            <a:blip r:embed="rId5"/>
            <a:stretch>
              <a:fillRect t="-6562" b="-6315"/>
            </a:stretch>
          </a:blipFill>
        </p:spPr>
      </p:sp>
      <p:sp>
        <p:nvSpPr>
          <p:cNvPr id="8" name="AutoShape 8"/>
          <p:cNvSpPr/>
          <p:nvPr/>
        </p:nvSpPr>
        <p:spPr>
          <a:xfrm rot="-3387270">
            <a:off x="12755783" y="3366163"/>
            <a:ext cx="13807161" cy="6890911"/>
          </a:xfrm>
          <a:prstGeom prst="rect">
            <a:avLst/>
          </a:prstGeom>
          <a:solidFill>
            <a:srgbClr val="000000"/>
          </a:solid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grpSp>
        <p:nvGrpSpPr>
          <p:cNvPr id="5" name="Group 5"/>
          <p:cNvGrpSpPr>
            <a:grpSpLocks noChangeAspect="1"/>
          </p:cNvGrpSpPr>
          <p:nvPr/>
        </p:nvGrpSpPr>
        <p:grpSpPr>
          <a:xfrm>
            <a:off x="18288000" y="-1256179"/>
            <a:ext cx="12523773" cy="12523773"/>
            <a:chOff x="0" y="0"/>
            <a:chExt cx="6350000" cy="6350000"/>
          </a:xfrm>
        </p:grpSpPr>
        <p:sp>
          <p:nvSpPr>
            <p:cNvPr id="6" name="Freeform 6"/>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000000">
                <a:alpha val="0"/>
              </a:srgbClr>
            </a:solidFill>
            <a:ln w="12700">
              <a:solidFill>
                <a:srgbClr val="000000"/>
              </a:solidFill>
            </a:ln>
          </p:spPr>
        </p:sp>
        <p:sp>
          <p:nvSpPr>
            <p:cNvPr id="7" name="Freeform 7"/>
            <p:cNvSpPr/>
            <p:nvPr/>
          </p:nvSpPr>
          <p:spPr>
            <a:xfrm>
              <a:off x="0" y="0"/>
              <a:ext cx="6350000" cy="6350000"/>
            </a:xfrm>
            <a:custGeom>
              <a:avLst/>
              <a:gdLst/>
              <a:ahLst/>
              <a:cxnLst/>
              <a:rect l="l" t="t" r="r" b="b"/>
              <a:pathLst>
                <a:path w="6350000" h="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000000"/>
            </a:solidFill>
          </p:spPr>
        </p:sp>
      </p:grpSp>
      <p:grpSp>
        <p:nvGrpSpPr>
          <p:cNvPr id="8" name="Group 8"/>
          <p:cNvGrpSpPr/>
          <p:nvPr/>
        </p:nvGrpSpPr>
        <p:grpSpPr>
          <a:xfrm>
            <a:off x="9662284" y="1936517"/>
            <a:ext cx="8969369" cy="8350483"/>
            <a:chOff x="0" y="0"/>
            <a:chExt cx="6350000" cy="5911850"/>
          </a:xfrm>
        </p:grpSpPr>
        <p:sp>
          <p:nvSpPr>
            <p:cNvPr id="9" name="Freeform 9" descr="preencoded.png"/>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3"/>
              <a:stretch>
                <a:fillRect t="-6316" b="-1068"/>
              </a:stretch>
            </a:blipFill>
          </p:spPr>
        </p:sp>
      </p:grpSp>
      <p:sp>
        <p:nvSpPr>
          <p:cNvPr id="10" name="TextBox 10"/>
          <p:cNvSpPr txBox="1"/>
          <p:nvPr/>
        </p:nvSpPr>
        <p:spPr>
          <a:xfrm>
            <a:off x="1028700" y="2626898"/>
            <a:ext cx="7852356" cy="6903046"/>
          </a:xfrm>
          <a:prstGeom prst="rect">
            <a:avLst/>
          </a:prstGeom>
        </p:spPr>
        <p:txBody>
          <a:bodyPr lIns="0" tIns="0" rIns="0" bIns="0" rtlCol="0" anchor="t">
            <a:spAutoFit/>
          </a:bodyPr>
          <a:lstStyle/>
          <a:p>
            <a:pPr marL="0" lvl="0" indent="0" algn="l">
              <a:lnSpc>
                <a:spcPts val="5444"/>
              </a:lnSpc>
            </a:pPr>
            <a:r>
              <a:rPr lang="en-US" sz="4188">
                <a:solidFill>
                  <a:srgbClr val="000000"/>
                </a:solidFill>
                <a:latin typeface="Arimo"/>
              </a:rPr>
              <a:t>Exploring Physical and Mental Wellbeing" uncovers yoga's benefits beyond the mat. It delves into how yoga enhances physical health and mental clarity, promoting overall wellbeing. This exploration highlights yoga as a holistic practice for a balanced and fulfilling life.</a:t>
            </a:r>
          </a:p>
        </p:txBody>
      </p:sp>
      <p:sp>
        <p:nvSpPr>
          <p:cNvPr id="11" name="TextBox 11"/>
          <p:cNvSpPr txBox="1"/>
          <p:nvPr/>
        </p:nvSpPr>
        <p:spPr>
          <a:xfrm>
            <a:off x="373806" y="492810"/>
            <a:ext cx="15804473" cy="1675935"/>
          </a:xfrm>
          <a:prstGeom prst="rect">
            <a:avLst/>
          </a:prstGeom>
        </p:spPr>
        <p:txBody>
          <a:bodyPr lIns="0" tIns="0" rIns="0" bIns="0" rtlCol="0" anchor="t">
            <a:spAutoFit/>
          </a:bodyPr>
          <a:lstStyle/>
          <a:p>
            <a:pPr marL="0" lvl="0" indent="0" algn="just">
              <a:lnSpc>
                <a:spcPts val="6559"/>
              </a:lnSpc>
            </a:pPr>
            <a:r>
              <a:rPr lang="en-US" sz="5963">
                <a:solidFill>
                  <a:srgbClr val="000000"/>
                </a:solidFill>
                <a:latin typeface="Shrikhand"/>
              </a:rPr>
              <a:t>Unveiling the Value of Yoga: Exploring Physical and Mental Wellbeing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89247" y="-10287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501077" y="0"/>
            <a:ext cx="12591437" cy="5095875"/>
          </a:xfrm>
          <a:custGeom>
            <a:avLst/>
            <a:gdLst/>
            <a:ahLst/>
            <a:cxnLst/>
            <a:rect l="l" t="t" r="r" b="b"/>
            <a:pathLst>
              <a:path w="12591437" h="5095875">
                <a:moveTo>
                  <a:pt x="0" y="0"/>
                </a:moveTo>
                <a:lnTo>
                  <a:pt x="12591437" y="0"/>
                </a:lnTo>
                <a:lnTo>
                  <a:pt x="12591437" y="5095875"/>
                </a:lnTo>
                <a:lnTo>
                  <a:pt x="0" y="5095875"/>
                </a:lnTo>
                <a:lnTo>
                  <a:pt x="0" y="0"/>
                </a:lnTo>
                <a:close/>
              </a:path>
            </a:pathLst>
          </a:custGeom>
          <a:blipFill>
            <a:blip r:embed="rId3"/>
            <a:stretch>
              <a:fillRect l="-5550" r="-4068"/>
            </a:stretch>
          </a:blipFill>
        </p:spPr>
      </p:sp>
      <p:sp>
        <p:nvSpPr>
          <p:cNvPr id="6" name="Freeform 6"/>
          <p:cNvSpPr/>
          <p:nvPr/>
        </p:nvSpPr>
        <p:spPr>
          <a:xfrm>
            <a:off x="501077" y="5191125"/>
            <a:ext cx="6248094" cy="5095875"/>
          </a:xfrm>
          <a:custGeom>
            <a:avLst/>
            <a:gdLst/>
            <a:ahLst/>
            <a:cxnLst/>
            <a:rect l="l" t="t" r="r" b="b"/>
            <a:pathLst>
              <a:path w="6248094" h="5095875">
                <a:moveTo>
                  <a:pt x="0" y="0"/>
                </a:moveTo>
                <a:lnTo>
                  <a:pt x="6248094" y="0"/>
                </a:lnTo>
                <a:lnTo>
                  <a:pt x="6248094" y="5095875"/>
                </a:lnTo>
                <a:lnTo>
                  <a:pt x="0" y="5095875"/>
                </a:lnTo>
                <a:lnTo>
                  <a:pt x="0" y="0"/>
                </a:lnTo>
                <a:close/>
              </a:path>
            </a:pathLst>
          </a:custGeom>
          <a:blipFill>
            <a:blip r:embed="rId4"/>
            <a:stretch>
              <a:fillRect l="-3707" r="-5655"/>
            </a:stretch>
          </a:blipFill>
        </p:spPr>
      </p:sp>
      <p:sp>
        <p:nvSpPr>
          <p:cNvPr id="7" name="Freeform 7"/>
          <p:cNvSpPr/>
          <p:nvPr/>
        </p:nvSpPr>
        <p:spPr>
          <a:xfrm>
            <a:off x="6844421" y="5191125"/>
            <a:ext cx="6248094" cy="5095875"/>
          </a:xfrm>
          <a:custGeom>
            <a:avLst/>
            <a:gdLst/>
            <a:ahLst/>
            <a:cxnLst/>
            <a:rect l="l" t="t" r="r" b="b"/>
            <a:pathLst>
              <a:path w="6248094" h="5095875">
                <a:moveTo>
                  <a:pt x="0" y="0"/>
                </a:moveTo>
                <a:lnTo>
                  <a:pt x="6248093" y="0"/>
                </a:lnTo>
                <a:lnTo>
                  <a:pt x="6248093" y="5095875"/>
                </a:lnTo>
                <a:lnTo>
                  <a:pt x="0" y="5095875"/>
                </a:lnTo>
                <a:lnTo>
                  <a:pt x="0" y="0"/>
                </a:lnTo>
                <a:close/>
              </a:path>
            </a:pathLst>
          </a:custGeom>
          <a:blipFill>
            <a:blip r:embed="rId5"/>
            <a:stretch>
              <a:fillRect l="-6941" r="-5853"/>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176359"/>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AutoShape 5"/>
          <p:cNvSpPr/>
          <p:nvPr/>
        </p:nvSpPr>
        <p:spPr>
          <a:xfrm rot="-5400000">
            <a:off x="-1287913" y="5226917"/>
            <a:ext cx="10463359" cy="0"/>
          </a:xfrm>
          <a:prstGeom prst="line">
            <a:avLst/>
          </a:prstGeom>
          <a:ln w="9525" cap="flat">
            <a:solidFill>
              <a:srgbClr val="FFFFFF"/>
            </a:solidFill>
            <a:prstDash val="solid"/>
            <a:headEnd type="none" w="sm" len="sm"/>
            <a:tailEnd type="none" w="sm" len="sm"/>
          </a:ln>
        </p:spPr>
      </p:sp>
      <p:sp>
        <p:nvSpPr>
          <p:cNvPr id="6" name="AutoShape 6"/>
          <p:cNvSpPr/>
          <p:nvPr/>
        </p:nvSpPr>
        <p:spPr>
          <a:xfrm rot="-5400000">
            <a:off x="4512756" y="5226917"/>
            <a:ext cx="10463359" cy="0"/>
          </a:xfrm>
          <a:prstGeom prst="line">
            <a:avLst/>
          </a:prstGeom>
          <a:ln w="9525" cap="flat">
            <a:solidFill>
              <a:srgbClr val="FFFFFF"/>
            </a:solidFill>
            <a:prstDash val="solid"/>
            <a:headEnd type="none" w="sm" len="sm"/>
            <a:tailEnd type="none" w="sm" len="sm"/>
          </a:ln>
        </p:spPr>
      </p:sp>
      <p:sp>
        <p:nvSpPr>
          <p:cNvPr id="7" name="AutoShape 7"/>
          <p:cNvSpPr/>
          <p:nvPr/>
        </p:nvSpPr>
        <p:spPr>
          <a:xfrm rot="-5400000">
            <a:off x="9953730" y="5226917"/>
            <a:ext cx="10463359" cy="0"/>
          </a:xfrm>
          <a:prstGeom prst="line">
            <a:avLst/>
          </a:prstGeom>
          <a:ln w="9525" cap="flat">
            <a:solidFill>
              <a:srgbClr val="FFFFFF"/>
            </a:solidFill>
            <a:prstDash val="solid"/>
            <a:headEnd type="none" w="sm" len="sm"/>
            <a:tailEnd type="none" w="sm" len="sm"/>
          </a:ln>
        </p:spPr>
      </p:sp>
      <p:sp>
        <p:nvSpPr>
          <p:cNvPr id="8" name="TextBox 8"/>
          <p:cNvSpPr txBox="1"/>
          <p:nvPr/>
        </p:nvSpPr>
        <p:spPr>
          <a:xfrm>
            <a:off x="10664697" y="2430198"/>
            <a:ext cx="7623303" cy="7277609"/>
          </a:xfrm>
          <a:prstGeom prst="rect">
            <a:avLst/>
          </a:prstGeom>
        </p:spPr>
        <p:txBody>
          <a:bodyPr lIns="0" tIns="0" rIns="0" bIns="0" rtlCol="0" anchor="t">
            <a:spAutoFit/>
          </a:bodyPr>
          <a:lstStyle/>
          <a:p>
            <a:pPr marL="0" lvl="0" indent="0" algn="l">
              <a:lnSpc>
                <a:spcPts val="5318"/>
              </a:lnSpc>
              <a:spcBef>
                <a:spcPct val="0"/>
              </a:spcBef>
            </a:pPr>
            <a:r>
              <a:rPr lang="en-US" sz="3799">
                <a:solidFill>
                  <a:srgbClr val="000000"/>
                </a:solidFill>
                <a:latin typeface="Canva Sans"/>
              </a:rPr>
              <a:t>Navigating the Ashtanga Path" elucidates the comprehensive approach of Ashtanga yoga. It explores the eight limbs, from ethical principles to spiritual enlightenment, guiding practitioners towards holistic growth and self-realization. This journey unveils the rich tapestry of Ashtanga yoga as a path to inner harmony and fulfillment</a:t>
            </a:r>
          </a:p>
        </p:txBody>
      </p:sp>
      <p:grpSp>
        <p:nvGrpSpPr>
          <p:cNvPr id="9" name="Group 9"/>
          <p:cNvGrpSpPr/>
          <p:nvPr/>
        </p:nvGrpSpPr>
        <p:grpSpPr>
          <a:xfrm>
            <a:off x="0" y="3953472"/>
            <a:ext cx="10405987" cy="6333528"/>
            <a:chOff x="0" y="0"/>
            <a:chExt cx="10433050" cy="6350000"/>
          </a:xfrm>
        </p:grpSpPr>
        <p:sp>
          <p:nvSpPr>
            <p:cNvPr id="10" name="Freeform 10"/>
            <p:cNvSpPr/>
            <p:nvPr/>
          </p:nvSpPr>
          <p:spPr>
            <a:xfrm>
              <a:off x="0" y="0"/>
              <a:ext cx="10433050" cy="6350000"/>
            </a:xfrm>
            <a:custGeom>
              <a:avLst/>
              <a:gdLst/>
              <a:ahLst/>
              <a:cxnLst/>
              <a:rect l="l" t="t" r="r" b="b"/>
              <a:pathLst>
                <a:path w="10433050" h="6350000">
                  <a:moveTo>
                    <a:pt x="2595880" y="0"/>
                  </a:moveTo>
                  <a:lnTo>
                    <a:pt x="7837170" y="0"/>
                  </a:lnTo>
                  <a:cubicBezTo>
                    <a:pt x="9271000" y="0"/>
                    <a:pt x="10433050" y="1162050"/>
                    <a:pt x="10433050" y="2595880"/>
                  </a:cubicBezTo>
                  <a:lnTo>
                    <a:pt x="10433050" y="6350000"/>
                  </a:lnTo>
                  <a:lnTo>
                    <a:pt x="0" y="6350000"/>
                  </a:lnTo>
                  <a:lnTo>
                    <a:pt x="0" y="2595880"/>
                  </a:lnTo>
                  <a:cubicBezTo>
                    <a:pt x="0" y="1162050"/>
                    <a:pt x="1162050" y="0"/>
                    <a:pt x="2595880" y="0"/>
                  </a:cubicBezTo>
                  <a:close/>
                </a:path>
              </a:pathLst>
            </a:custGeom>
            <a:blipFill>
              <a:blip r:embed="rId3"/>
              <a:stretch>
                <a:fillRect l="-7777" r="-426"/>
              </a:stretch>
            </a:blipFill>
          </p:spPr>
        </p:sp>
      </p:grpSp>
      <p:sp>
        <p:nvSpPr>
          <p:cNvPr id="11" name="TextBox 11"/>
          <p:cNvSpPr txBox="1"/>
          <p:nvPr/>
        </p:nvSpPr>
        <p:spPr>
          <a:xfrm>
            <a:off x="0" y="317902"/>
            <a:ext cx="17259300" cy="1688905"/>
          </a:xfrm>
          <a:prstGeom prst="rect">
            <a:avLst/>
          </a:prstGeom>
        </p:spPr>
        <p:txBody>
          <a:bodyPr lIns="0" tIns="0" rIns="0" bIns="0" rtlCol="0" anchor="t">
            <a:spAutoFit/>
          </a:bodyPr>
          <a:lstStyle/>
          <a:p>
            <a:pPr marL="0" lvl="0" indent="0" algn="l">
              <a:lnSpc>
                <a:spcPts val="6648"/>
              </a:lnSpc>
            </a:pPr>
            <a:r>
              <a:rPr lang="en-US" sz="5781">
                <a:solidFill>
                  <a:srgbClr val="000000"/>
                </a:solidFill>
                <a:latin typeface="Shrikhand"/>
              </a:rPr>
              <a:t>The Eight Limbs of Yoga: Navigating the Ashtanga Path</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4390579" y="1982390"/>
            <a:ext cx="9506842" cy="6322219"/>
          </a:xfrm>
          <a:custGeom>
            <a:avLst/>
            <a:gdLst/>
            <a:ahLst/>
            <a:cxnLst/>
            <a:rect l="l" t="t" r="r" b="b"/>
            <a:pathLst>
              <a:path w="9506842" h="6322219">
                <a:moveTo>
                  <a:pt x="0" y="0"/>
                </a:moveTo>
                <a:lnTo>
                  <a:pt x="9506842" y="0"/>
                </a:lnTo>
                <a:lnTo>
                  <a:pt x="9506842" y="6322219"/>
                </a:lnTo>
                <a:lnTo>
                  <a:pt x="0" y="6322219"/>
                </a:lnTo>
                <a:lnTo>
                  <a:pt x="0" y="0"/>
                </a:lnTo>
                <a:close/>
              </a:path>
            </a:pathLst>
          </a:custGeom>
          <a:blipFill>
            <a:blip r:embed="rId3"/>
            <a:stretch>
              <a:fillRect t="-23" b="-23"/>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20828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10583532" y="2962907"/>
            <a:ext cx="7035315" cy="6295393"/>
          </a:xfrm>
          <a:custGeom>
            <a:avLst/>
            <a:gdLst/>
            <a:ahLst/>
            <a:cxnLst/>
            <a:rect l="l" t="t" r="r" b="b"/>
            <a:pathLst>
              <a:path w="7035315" h="6295393">
                <a:moveTo>
                  <a:pt x="0" y="0"/>
                </a:moveTo>
                <a:lnTo>
                  <a:pt x="7035315" y="0"/>
                </a:lnTo>
                <a:lnTo>
                  <a:pt x="7035315" y="6295393"/>
                </a:lnTo>
                <a:lnTo>
                  <a:pt x="0" y="6295393"/>
                </a:lnTo>
                <a:lnTo>
                  <a:pt x="0" y="0"/>
                </a:lnTo>
                <a:close/>
              </a:path>
            </a:pathLst>
          </a:custGeom>
          <a:blipFill>
            <a:blip r:embed="rId3"/>
            <a:stretch>
              <a:fillRect l="-12603" r="-47457"/>
            </a:stretch>
          </a:blipFill>
        </p:spPr>
      </p:sp>
      <p:sp>
        <p:nvSpPr>
          <p:cNvPr id="6" name="TextBox 6"/>
          <p:cNvSpPr txBox="1"/>
          <p:nvPr/>
        </p:nvSpPr>
        <p:spPr>
          <a:xfrm>
            <a:off x="331267" y="1095375"/>
            <a:ext cx="18641661" cy="1199986"/>
          </a:xfrm>
          <a:prstGeom prst="rect">
            <a:avLst/>
          </a:prstGeom>
        </p:spPr>
        <p:txBody>
          <a:bodyPr lIns="0" tIns="0" rIns="0" bIns="0" rtlCol="0" anchor="t">
            <a:spAutoFit/>
          </a:bodyPr>
          <a:lstStyle/>
          <a:p>
            <a:pPr marL="0" lvl="0" indent="0" algn="l">
              <a:lnSpc>
                <a:spcPts val="4701"/>
              </a:lnSpc>
            </a:pPr>
            <a:r>
              <a:rPr lang="en-US" sz="4521">
                <a:solidFill>
                  <a:srgbClr val="000000"/>
                </a:solidFill>
                <a:latin typeface="Shrikhand"/>
              </a:rPr>
              <a:t>Exploring the Science Behind Yoga: Decoding Research and Analysis</a:t>
            </a:r>
          </a:p>
        </p:txBody>
      </p:sp>
      <p:sp>
        <p:nvSpPr>
          <p:cNvPr id="7" name="TextBox 7"/>
          <p:cNvSpPr txBox="1"/>
          <p:nvPr/>
        </p:nvSpPr>
        <p:spPr>
          <a:xfrm>
            <a:off x="0" y="2963750"/>
            <a:ext cx="9429115" cy="6839236"/>
          </a:xfrm>
          <a:prstGeom prst="rect">
            <a:avLst/>
          </a:prstGeom>
        </p:spPr>
        <p:txBody>
          <a:bodyPr lIns="0" tIns="0" rIns="0" bIns="0" rtlCol="0" anchor="t">
            <a:spAutoFit/>
          </a:bodyPr>
          <a:lstStyle/>
          <a:p>
            <a:pPr algn="ctr">
              <a:lnSpc>
                <a:spcPts val="6824"/>
              </a:lnSpc>
              <a:spcBef>
                <a:spcPct val="0"/>
              </a:spcBef>
            </a:pPr>
            <a:r>
              <a:rPr lang="en-US" sz="5416">
                <a:solidFill>
                  <a:srgbClr val="000000"/>
                </a:solidFill>
                <a:latin typeface="Arimo"/>
              </a:rPr>
              <a:t>scientific studies reveal stress reduction and cognitive benefits, while its essence lies in personal growth. Let's embrace both empirical evidence and the journey of self-discovery for mindfulness and balance.</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507</Words>
  <Application>Microsoft Office PowerPoint</Application>
  <PresentationFormat>Custom</PresentationFormat>
  <Paragraphs>30</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Arimo</vt:lpstr>
      <vt:lpstr>Open Sans</vt:lpstr>
      <vt:lpstr>Gagalin</vt:lpstr>
      <vt:lpstr>League Spartan</vt:lpstr>
      <vt:lpstr>TT Rounds Condensed Bold</vt:lpstr>
      <vt:lpstr>Arial</vt:lpstr>
      <vt:lpstr>Apricots</vt:lpstr>
      <vt:lpstr>Roboto</vt:lpstr>
      <vt:lpstr>Canva Sans</vt:lpstr>
      <vt:lpstr>Shrikhand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Deciphering the Yoga Sutras: A Deep Dive into "Yogas Chitta Vritti Nirodha" and "Yogah Karmasu Kaushalam"</dc:title>
  <cp:lastModifiedBy>Microsoft account</cp:lastModifiedBy>
  <cp:revision>2</cp:revision>
  <dcterms:created xsi:type="dcterms:W3CDTF">2006-08-16T00:00:00Z</dcterms:created>
  <dcterms:modified xsi:type="dcterms:W3CDTF">2024-05-08T13:20:49Z</dcterms:modified>
  <dc:identifier>DAGEj0oYhI8</dc:identifier>
</cp:coreProperties>
</file>